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6" r:id="rId9"/>
    <p:sldId id="267" r:id="rId10"/>
    <p:sldId id="269" r:id="rId11"/>
    <p:sldId id="270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79E92F-F555-4AD7-B76B-4F16EC37AB22}" v="802" dt="2024-12-24T20:00:28.197"/>
    <p1510:client id="{6A770E15-34EE-4DB8-9CDE-7DD40391F3CD}" v="108" dt="2024-12-24T16:44:27.024"/>
    <p1510:client id="{FFA72277-E7E1-40FD-8BB6-043BB1733729}" v="242" dt="2024-12-24T17:23:13.3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2" autoAdjust="0"/>
    <p:restoredTop sz="94660"/>
  </p:normalViewPr>
  <p:slideViewPr>
    <p:cSldViewPr snapToGrid="0">
      <p:cViewPr>
        <p:scale>
          <a:sx n="114" d="100"/>
          <a:sy n="114" d="100"/>
        </p:scale>
        <p:origin x="533" y="7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25.12.2024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25.12.2024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25.12.2024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25.12.2024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Изображение выглядит как круг, снимок экрана, ночь&#10;&#10;Автоматически созданное описание">
            <a:extLst>
              <a:ext uri="{FF2B5EF4-FFF2-40B4-BE49-F238E27FC236}">
                <a16:creationId xmlns:a16="http://schemas.microsoft.com/office/drawing/2014/main" id="{8A9B9551-C15C-1234-9114-E48A0136F74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/>
        </p:blipFill>
        <p:spPr>
          <a:xfrm flipH="1"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pPr algn="l"/>
            <a:r>
              <a:rPr lang="ru-RU" dirty="0">
                <a:solidFill>
                  <a:srgbClr val="FFFFFF"/>
                </a:solidFill>
              </a:rPr>
              <a:t>Миссия Вояджер-1</a:t>
            </a:r>
            <a:endParaRPr lang="ru-RU">
              <a:solidFill>
                <a:srgbClr val="FFFFFF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ru-RU" sz="900" dirty="0">
                <a:solidFill>
                  <a:srgbClr val="FFFFFF"/>
                </a:solidFill>
              </a:rPr>
              <a:t>Выполнила команда </a:t>
            </a:r>
            <a:r>
              <a:rPr lang="ru-RU" sz="900" err="1">
                <a:solidFill>
                  <a:srgbClr val="FFFFFF"/>
                </a:solidFill>
              </a:rPr>
              <a:t>Zvezdnie</a:t>
            </a:r>
            <a:r>
              <a:rPr lang="ru-RU" sz="900" dirty="0">
                <a:solidFill>
                  <a:srgbClr val="FFFFFF"/>
                </a:solidFill>
              </a:rPr>
              <a:t> </a:t>
            </a:r>
            <a:r>
              <a:rPr lang="ru-RU" sz="900" err="1">
                <a:solidFill>
                  <a:srgbClr val="FFFFFF"/>
                </a:solidFill>
              </a:rPr>
              <a:t>Voini</a:t>
            </a:r>
            <a:r>
              <a:rPr lang="ru-RU" sz="900" dirty="0">
                <a:solidFill>
                  <a:srgbClr val="FFFFFF"/>
                </a:solidFill>
              </a:rPr>
              <a:t> из группы М8О-108БВ-24</a:t>
            </a:r>
            <a:endParaRPr lang="ru-RU" sz="900"/>
          </a:p>
          <a:p>
            <a:pPr algn="l"/>
            <a:r>
              <a:rPr lang="ru-RU" sz="900" err="1">
                <a:solidFill>
                  <a:srgbClr val="FFFFFF"/>
                </a:solidFill>
              </a:rPr>
              <a:t>Балдынов</a:t>
            </a:r>
            <a:r>
              <a:rPr lang="ru-RU" sz="900" dirty="0">
                <a:solidFill>
                  <a:srgbClr val="FFFFFF"/>
                </a:solidFill>
              </a:rPr>
              <a:t> Тамир</a:t>
            </a:r>
          </a:p>
          <a:p>
            <a:pPr algn="l"/>
            <a:r>
              <a:rPr lang="ru-RU" sz="900" dirty="0">
                <a:solidFill>
                  <a:srgbClr val="FFFFFF"/>
                </a:solidFill>
              </a:rPr>
              <a:t>Омаров Юсуп</a:t>
            </a:r>
          </a:p>
          <a:p>
            <a:pPr algn="l"/>
            <a:r>
              <a:rPr lang="ru-RU" sz="900" err="1">
                <a:solidFill>
                  <a:srgbClr val="FFFFFF"/>
                </a:solidFill>
              </a:rPr>
              <a:t>Чигрин</a:t>
            </a:r>
            <a:r>
              <a:rPr lang="ru-RU" sz="900" dirty="0">
                <a:solidFill>
                  <a:srgbClr val="FFFFFF"/>
                </a:solidFill>
              </a:rPr>
              <a:t> Никита</a:t>
            </a:r>
          </a:p>
          <a:p>
            <a:pPr algn="l"/>
            <a:r>
              <a:rPr lang="ru-RU" sz="900" err="1">
                <a:solidFill>
                  <a:srgbClr val="FFFFFF"/>
                </a:solidFill>
              </a:rPr>
              <a:t>Туймуков</a:t>
            </a:r>
            <a:r>
              <a:rPr lang="ru-RU" sz="900" dirty="0">
                <a:solidFill>
                  <a:srgbClr val="FFFFFF"/>
                </a:solidFill>
              </a:rPr>
              <a:t> Егор</a:t>
            </a:r>
          </a:p>
          <a:p>
            <a:pPr algn="l"/>
            <a:r>
              <a:rPr lang="ru-RU" sz="900" dirty="0">
                <a:solidFill>
                  <a:srgbClr val="FFFFFF"/>
                </a:solidFill>
              </a:rPr>
              <a:t>Кучин Клим</a:t>
            </a:r>
          </a:p>
          <a:p>
            <a:endParaRPr lang="ru-RU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12D796-3EB9-8AF5-D422-6D308B5D6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289" y="387703"/>
            <a:ext cx="10515600" cy="1269119"/>
          </a:xfrm>
        </p:spPr>
        <p:txBody>
          <a:bodyPr/>
          <a:lstStyle/>
          <a:p>
            <a:r>
              <a:rPr lang="ru-RU" b="1" dirty="0">
                <a:latin typeface="Times New Roman"/>
                <a:cs typeface="Times New Roman"/>
              </a:rPr>
              <a:t>Сравнение графиков KSP и модели</a:t>
            </a:r>
            <a:endParaRPr lang="ru-RU" dirty="0">
              <a:latin typeface="Times New Roman"/>
              <a:cs typeface="Times New Roman"/>
            </a:endParaRPr>
          </a:p>
        </p:txBody>
      </p:sp>
      <p:pic>
        <p:nvPicPr>
          <p:cNvPr id="4" name="Рисунок 3" descr="Изображение выглядит как текст, чек, линия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42E3A467-9142-0A60-EDEA-D2AD8345E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41" y="1377246"/>
            <a:ext cx="9541227" cy="1619955"/>
          </a:xfrm>
          <a:prstGeom prst="rect">
            <a:avLst/>
          </a:prstGeom>
        </p:spPr>
      </p:pic>
      <p:pic>
        <p:nvPicPr>
          <p:cNvPr id="5" name="Рисунок 4" descr="Изображение выглядит как линия, чек, График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46FACA0-5B04-8CA1-4E77-7D1104DC9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78" y="2995085"/>
            <a:ext cx="10346266" cy="2030588"/>
          </a:xfrm>
          <a:prstGeom prst="rect">
            <a:avLst/>
          </a:prstGeom>
        </p:spPr>
      </p:pic>
      <p:pic>
        <p:nvPicPr>
          <p:cNvPr id="6" name="Рисунок 5" descr="Изображение выглядит как чек, текст, линия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71056FF3-1373-0BB0-B31E-333D12C97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72" y="4610100"/>
            <a:ext cx="10246077" cy="1871134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0888C41-F247-4E11-E9F7-E28FB3FA0386}"/>
              </a:ext>
            </a:extLst>
          </p:cNvPr>
          <p:cNvSpPr/>
          <p:nvPr/>
        </p:nvSpPr>
        <p:spPr>
          <a:xfrm>
            <a:off x="44182" y="1428824"/>
            <a:ext cx="861892" cy="35836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E9AF56A-60E3-F7FF-1FDA-3D858D27F320}"/>
              </a:ext>
            </a:extLst>
          </p:cNvPr>
          <p:cNvSpPr/>
          <p:nvPr/>
        </p:nvSpPr>
        <p:spPr>
          <a:xfrm>
            <a:off x="10260626" y="1660246"/>
            <a:ext cx="861892" cy="35836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9681B56-01F6-ABF7-8FA9-69C8BB3C97E7}"/>
              </a:ext>
            </a:extLst>
          </p:cNvPr>
          <p:cNvSpPr/>
          <p:nvPr/>
        </p:nvSpPr>
        <p:spPr>
          <a:xfrm rot="5400000">
            <a:off x="5437447" y="-1678444"/>
            <a:ext cx="82961" cy="93240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B95556B-FA27-1C68-DD3E-0ECAC84AEEE5}"/>
              </a:ext>
            </a:extLst>
          </p:cNvPr>
          <p:cNvSpPr/>
          <p:nvPr/>
        </p:nvSpPr>
        <p:spPr>
          <a:xfrm rot="5400000">
            <a:off x="5640647" y="-3270177"/>
            <a:ext cx="82961" cy="93240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5762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Рисунок 6" descr="Изображение выглядит как транспорт, ракета, Космический шатл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id="{38A4610A-FBBF-DF4E-FC2B-950DBCC0595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27285" b="303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0EB584-D568-62D2-0254-EA10B6316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b="1">
                <a:solidFill>
                  <a:srgbClr val="FFFFFF"/>
                </a:solidFill>
                <a:latin typeface="Times New Roman"/>
                <a:cs typeface="Times New Roman"/>
              </a:rPr>
              <a:t>Итоги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171515-0345-55CC-0C30-00B3A36BB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 sz="2400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В ходе создания графиков были использованы библиотеки Matplotlib, NumPy, time, math, а также модуль kRPC. Код реализует ежесекундное добавление данных о скорости и высоте в массивы, которые затем применяются для построения графиков на языке программирования </a:t>
            </a:r>
            <a:r>
              <a:rPr lang="en-US" sz="2400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Python</a:t>
            </a:r>
            <a:r>
              <a:rPr lang="ru-RU" sz="2400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. С помощью модуля kRPC осуществляется сбор данных в реальном времени во время полета. Для временного шага было выбрано значение 1 секунды. Графики были проанализированы с учетом данных математической модели и информации из KSP, тем самым показывая разницу. После построения графиков наша команда сделала выводы, проанализировав графики. Мы выяснили, что графики математической и физический модели практически совпадают, что доказывает высокую степень соответствия симуляции в </a:t>
            </a:r>
            <a:r>
              <a:rPr lang="en-US" sz="2400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KSP</a:t>
            </a:r>
            <a:r>
              <a:rPr lang="ru-RU" sz="2400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 и математической модели.</a:t>
            </a:r>
            <a:endParaRPr lang="ru-RU" sz="240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endParaRPr lang="ru-RU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42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72F85C6-A62C-563B-26BD-7C8BA97B6F5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A4CA97-F196-A544-57E0-EA526B86C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458"/>
            <a:ext cx="10515600" cy="1325563"/>
          </a:xfrm>
        </p:spPr>
        <p:txBody>
          <a:bodyPr>
            <a:normAutofit/>
          </a:bodyPr>
          <a:lstStyle/>
          <a:p>
            <a:r>
              <a:rPr lang="ru-RU" b="1">
                <a:solidFill>
                  <a:srgbClr val="FFFFFF"/>
                </a:solidFill>
                <a:latin typeface="Times New Roman"/>
                <a:cs typeface="Times New Roman"/>
              </a:rPr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2303D4-9E0F-B21F-0C55-F767626FC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7911"/>
            <a:ext cx="10515600" cy="456905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ru-RU"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Цель миссии:</a:t>
            </a:r>
            <a:r>
              <a:rPr lang="ru-RU" sz="1400">
                <a:solidFill>
                  <a:srgbClr val="FFFFFF"/>
                </a:solidFill>
                <a:latin typeface="Times New Roman"/>
                <a:cs typeface="Times New Roman"/>
              </a:rPr>
              <a:t> создать математическую и физическую модель взлета космического зонда «Вояджер-1», провести симуляцию в программе «</a:t>
            </a:r>
            <a:r>
              <a:rPr lang="ru-RU" sz="1400" dirty="0" err="1">
                <a:solidFill>
                  <a:srgbClr val="FFFFFF"/>
                </a:solidFill>
                <a:latin typeface="Times New Roman"/>
                <a:cs typeface="Times New Roman"/>
              </a:rPr>
              <a:t>Kerbal</a:t>
            </a:r>
            <a:r>
              <a:rPr lang="ru-RU" sz="1400" dirty="0">
                <a:solidFill>
                  <a:srgbClr val="FFFFFF"/>
                </a:solidFill>
                <a:latin typeface="Times New Roman"/>
                <a:cs typeface="Times New Roman"/>
              </a:rPr>
              <a:t> Space Program» и сравнить результаты.</a:t>
            </a:r>
            <a:endParaRPr lang="ru-RU" sz="140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ru-RU"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Задачи:</a:t>
            </a:r>
            <a:endParaRPr lang="ru-RU" sz="1400">
              <a:solidFill>
                <a:srgbClr val="FFFFFF"/>
              </a:solidFill>
            </a:endParaRPr>
          </a:p>
          <a:p>
            <a:r>
              <a:rPr lang="ru-RU" sz="1400" dirty="0">
                <a:solidFill>
                  <a:srgbClr val="FFFFFF"/>
                </a:solidFill>
                <a:latin typeface="Times New Roman"/>
                <a:cs typeface="Times New Roman"/>
              </a:rPr>
              <a:t>Изучить технические параметры и этапы миссии "Вояджер - 1"</a:t>
            </a:r>
            <a:endParaRPr lang="ru-RU" sz="1400">
              <a:solidFill>
                <a:srgbClr val="FFFFFF"/>
              </a:solidFill>
            </a:endParaRPr>
          </a:p>
          <a:p>
            <a:r>
              <a:rPr lang="ru-RU" sz="1400" dirty="0">
                <a:solidFill>
                  <a:srgbClr val="FFFFFF"/>
                </a:solidFill>
                <a:latin typeface="Times New Roman"/>
                <a:cs typeface="Times New Roman"/>
              </a:rPr>
              <a:t>Разработать математическую модель для воспроизведения полета в программе </a:t>
            </a:r>
            <a:r>
              <a:rPr lang="ru-RU" sz="1400" err="1">
                <a:solidFill>
                  <a:srgbClr val="FFFFFF"/>
                </a:solidFill>
                <a:latin typeface="Times New Roman"/>
                <a:cs typeface="Times New Roman"/>
              </a:rPr>
              <a:t>Kerbal</a:t>
            </a:r>
            <a:r>
              <a:rPr lang="ru-RU" sz="1400" dirty="0">
                <a:solidFill>
                  <a:srgbClr val="FFFFFF"/>
                </a:solidFill>
                <a:latin typeface="Times New Roman"/>
                <a:cs typeface="Times New Roman"/>
              </a:rPr>
              <a:t> Space Program</a:t>
            </a:r>
            <a:endParaRPr lang="ru-RU" sz="1400">
              <a:solidFill>
                <a:srgbClr val="FFFFFF"/>
              </a:solidFill>
            </a:endParaRPr>
          </a:p>
          <a:p>
            <a:r>
              <a:rPr lang="ru-RU" sz="1400" dirty="0">
                <a:solidFill>
                  <a:srgbClr val="FFFFFF"/>
                </a:solidFill>
                <a:latin typeface="Times New Roman"/>
                <a:cs typeface="Times New Roman"/>
              </a:rPr>
              <a:t>Смоделировать вывод на околоземную орбиту аппарата «Вояджер – 1» в программе </a:t>
            </a:r>
            <a:r>
              <a:rPr lang="ru-RU" sz="1400" err="1">
                <a:solidFill>
                  <a:srgbClr val="FFFFFF"/>
                </a:solidFill>
                <a:latin typeface="Times New Roman"/>
                <a:cs typeface="Times New Roman"/>
              </a:rPr>
              <a:t>Kerbal</a:t>
            </a:r>
            <a:r>
              <a:rPr lang="ru-RU" sz="1400" dirty="0">
                <a:solidFill>
                  <a:srgbClr val="FFFFFF"/>
                </a:solidFill>
                <a:latin typeface="Times New Roman"/>
                <a:cs typeface="Times New Roman"/>
              </a:rPr>
              <a:t> Space Program</a:t>
            </a:r>
            <a:endParaRPr lang="ru-RU" sz="1400">
              <a:solidFill>
                <a:srgbClr val="FFFFFF"/>
              </a:solidFill>
            </a:endParaRPr>
          </a:p>
          <a:p>
            <a:r>
              <a:rPr lang="ru-RU" sz="1400" dirty="0">
                <a:solidFill>
                  <a:srgbClr val="FFFFFF"/>
                </a:solidFill>
                <a:latin typeface="Times New Roman"/>
                <a:cs typeface="Times New Roman"/>
              </a:rPr>
              <a:t>Сравнить результаты моделей и симуляции при помощи графиков</a:t>
            </a:r>
            <a:endParaRPr lang="ru-RU" sz="1400">
              <a:solidFill>
                <a:srgbClr val="FFFFFF"/>
              </a:solidFill>
            </a:endParaRPr>
          </a:p>
          <a:p>
            <a:r>
              <a:rPr lang="ru-RU" sz="1400" dirty="0">
                <a:solidFill>
                  <a:srgbClr val="FFFFFF"/>
                </a:solidFill>
                <a:latin typeface="Times New Roman"/>
                <a:cs typeface="Times New Roman"/>
              </a:rPr>
              <a:t>Сравнить графики и сделать выводы</a:t>
            </a:r>
            <a:endParaRPr lang="ru-RU" sz="1400">
              <a:solidFill>
                <a:srgbClr val="FFFFFF"/>
              </a:solidFill>
            </a:endParaRPr>
          </a:p>
          <a:p>
            <a:r>
              <a:rPr lang="ru-RU" sz="1400" dirty="0">
                <a:solidFill>
                  <a:srgbClr val="FFFFFF"/>
                </a:solidFill>
                <a:latin typeface="Times New Roman"/>
                <a:cs typeface="Times New Roman"/>
              </a:rPr>
              <a:t>Составить отчет о проделанной работе</a:t>
            </a:r>
            <a:endParaRPr lang="ru-RU" sz="1400">
              <a:solidFill>
                <a:srgbClr val="FFFFFF"/>
              </a:solidFill>
              <a:latin typeface="Aptos"/>
              <a:cs typeface="Times New Roman"/>
            </a:endParaRPr>
          </a:p>
          <a:p>
            <a:pPr marL="0" indent="0">
              <a:buNone/>
            </a:pPr>
            <a:r>
              <a:rPr lang="ru-RU"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Состав команды и распределение ролей:</a:t>
            </a:r>
            <a:endParaRPr lang="ru-RU" sz="1400">
              <a:solidFill>
                <a:srgbClr val="FFFFFF"/>
              </a:solidFill>
            </a:endParaRPr>
          </a:p>
          <a:p>
            <a:r>
              <a:rPr lang="ru-RU" sz="1400" err="1">
                <a:solidFill>
                  <a:srgbClr val="FFFFFF"/>
                </a:solidFill>
                <a:latin typeface="Times New Roman"/>
                <a:cs typeface="Times New Roman"/>
              </a:rPr>
              <a:t>Балдынов</a:t>
            </a:r>
            <a:r>
              <a:rPr lang="ru-RU" sz="1400" dirty="0">
                <a:solidFill>
                  <a:srgbClr val="FFFFFF"/>
                </a:solidFill>
                <a:latin typeface="Times New Roman"/>
                <a:cs typeface="Times New Roman"/>
              </a:rPr>
              <a:t> Т.В. – тимлид, программист (симуляция полета)</a:t>
            </a:r>
            <a:endParaRPr lang="ru-RU" sz="1400">
              <a:solidFill>
                <a:srgbClr val="FFFFFF"/>
              </a:solidFill>
            </a:endParaRPr>
          </a:p>
          <a:p>
            <a:r>
              <a:rPr lang="ru-RU" sz="1400" err="1">
                <a:solidFill>
                  <a:srgbClr val="FFFFFF"/>
                </a:solidFill>
                <a:latin typeface="Times New Roman"/>
                <a:cs typeface="Times New Roman"/>
              </a:rPr>
              <a:t>Чигрин</a:t>
            </a:r>
            <a:r>
              <a:rPr lang="ru-RU" sz="1400" dirty="0">
                <a:solidFill>
                  <a:srgbClr val="FFFFFF"/>
                </a:solidFill>
                <a:latin typeface="Times New Roman"/>
                <a:cs typeface="Times New Roman"/>
              </a:rPr>
              <a:t> Н.А. – программист (графики)</a:t>
            </a:r>
            <a:endParaRPr lang="ru-RU" sz="1400">
              <a:solidFill>
                <a:srgbClr val="FFFFFF"/>
              </a:solidFill>
            </a:endParaRPr>
          </a:p>
          <a:p>
            <a:r>
              <a:rPr lang="ru-RU" sz="1400" dirty="0">
                <a:solidFill>
                  <a:srgbClr val="FFFFFF"/>
                </a:solidFill>
                <a:latin typeface="Times New Roman"/>
                <a:cs typeface="Times New Roman"/>
              </a:rPr>
              <a:t>Омаров Ю.М. – дизайнер (презентация, отчёт)</a:t>
            </a:r>
            <a:endParaRPr lang="ru-RU" sz="1400">
              <a:solidFill>
                <a:srgbClr val="FFFFFF"/>
              </a:solidFill>
            </a:endParaRPr>
          </a:p>
          <a:p>
            <a:r>
              <a:rPr lang="ru-RU" sz="1400" err="1">
                <a:solidFill>
                  <a:srgbClr val="FFFFFF"/>
                </a:solidFill>
                <a:latin typeface="Times New Roman"/>
                <a:cs typeface="Times New Roman"/>
              </a:rPr>
              <a:t>Туймуков</a:t>
            </a:r>
            <a:r>
              <a:rPr lang="ru-RU" sz="1400" dirty="0">
                <a:solidFill>
                  <a:srgbClr val="FFFFFF"/>
                </a:solidFill>
                <a:latin typeface="Times New Roman"/>
                <a:cs typeface="Times New Roman"/>
              </a:rPr>
              <a:t> Е.Г. – физик</a:t>
            </a:r>
            <a:endParaRPr lang="ru-RU" sz="1400">
              <a:solidFill>
                <a:srgbClr val="FFFFFF"/>
              </a:solidFill>
            </a:endParaRPr>
          </a:p>
          <a:p>
            <a:r>
              <a:rPr lang="ru-RU" sz="1400" dirty="0">
                <a:solidFill>
                  <a:srgbClr val="FFFFFF"/>
                </a:solidFill>
                <a:latin typeface="Times New Roman"/>
                <a:cs typeface="Times New Roman"/>
              </a:rPr>
              <a:t>Кучин К.К – KSP инженер</a:t>
            </a:r>
            <a:endParaRPr lang="ru-RU" sz="1400" dirty="0">
              <a:solidFill>
                <a:srgbClr val="FFFFFF"/>
              </a:solidFill>
            </a:endParaRPr>
          </a:p>
          <a:p>
            <a:endParaRPr lang="ru-RU" sz="1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924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Изображение выглядит как круг, снимок экрана, ночь&#10;&#10;Автоматически созданное описание">
            <a:extLst>
              <a:ext uri="{FF2B5EF4-FFF2-40B4-BE49-F238E27FC236}">
                <a16:creationId xmlns:a16="http://schemas.microsoft.com/office/drawing/2014/main" id="{D6B4328C-46EB-1F78-172B-CEB73FD613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7B24DD-A213-9495-AD01-A58410DE7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b="1">
                <a:solidFill>
                  <a:srgbClr val="FFFFFF"/>
                </a:solidFill>
                <a:latin typeface="Times New Roman"/>
                <a:cs typeface="Times New Roman"/>
              </a:rPr>
              <a:t>Описание миссии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CC0B8A-BFF6-FB54-9F2C-FC3EB1A53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2576"/>
            <a:ext cx="10515600" cy="4925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1800" b="1" dirty="0">
                <a:latin typeface="Times New Roman"/>
                <a:cs typeface="Times New Roman"/>
              </a:rPr>
              <a:t>"Вояджер – 1"</a:t>
            </a:r>
            <a:r>
              <a:rPr lang="ru-RU" sz="1800" dirty="0">
                <a:latin typeface="Times New Roman"/>
                <a:cs typeface="Times New Roman"/>
              </a:rPr>
              <a:t> - автоматическая межпланетная станция, разработанная NASA, ставшая одной из самых успешных космических миссий. Аппарат был запущен </a:t>
            </a:r>
            <a:r>
              <a:rPr lang="ru-RU" sz="1800" b="1" dirty="0">
                <a:latin typeface="Times New Roman"/>
                <a:cs typeface="Times New Roman"/>
              </a:rPr>
              <a:t>5 сентября 1977</a:t>
            </a:r>
            <a:r>
              <a:rPr lang="ru-RU" sz="1800" dirty="0">
                <a:latin typeface="Times New Roman"/>
                <a:cs typeface="Times New Roman"/>
              </a:rPr>
              <a:t>.</a:t>
            </a:r>
            <a:endParaRPr lang="ru-RU" sz="1800">
              <a:latin typeface="Aptos" panose="020B0004020202020204"/>
              <a:cs typeface="Times New Roman"/>
            </a:endParaRPr>
          </a:p>
          <a:p>
            <a:pPr marL="0" indent="0">
              <a:buNone/>
            </a:pPr>
            <a:r>
              <a:rPr lang="ru-RU" sz="1800" dirty="0">
                <a:latin typeface="Times New Roman"/>
                <a:cs typeface="Times New Roman"/>
              </a:rPr>
              <a:t>Ключевой целью миссии было исследование Юпитера, Сатурна и их спутников.</a:t>
            </a:r>
          </a:p>
          <a:p>
            <a:pPr marL="0" indent="0">
              <a:buNone/>
            </a:pPr>
            <a:r>
              <a:rPr lang="ru-RU" sz="1800" dirty="0">
                <a:latin typeface="Times New Roman"/>
                <a:cs typeface="Times New Roman"/>
              </a:rPr>
              <a:t>В рамках этих задач аппарат выполнил:</a:t>
            </a:r>
          </a:p>
          <a:p>
            <a:r>
              <a:rPr lang="ru-RU" sz="1800" dirty="0">
                <a:latin typeface="Cambria"/>
                <a:ea typeface="Cambria"/>
              </a:rPr>
              <a:t>Детальную съёмку Юпитера и его спутников (включая Ио и Европу) </a:t>
            </a:r>
            <a:r>
              <a:rPr lang="ru-RU" sz="1800" b="1">
                <a:latin typeface="Cambria"/>
                <a:ea typeface="Cambria"/>
              </a:rPr>
              <a:t>6 июня 1979 года</a:t>
            </a:r>
            <a:endParaRPr lang="ru-RU" sz="1800">
              <a:latin typeface="Cambria"/>
              <a:ea typeface="Cambria"/>
            </a:endParaRPr>
          </a:p>
          <a:p>
            <a:r>
              <a:rPr lang="ru-RU" sz="1800" dirty="0">
                <a:latin typeface="Cambria"/>
                <a:ea typeface="Cambria"/>
              </a:rPr>
              <a:t>Изучение Сатурна, его колец и крупнейшего спутника Титана в </a:t>
            </a:r>
            <a:r>
              <a:rPr lang="ru-RU" sz="1800" b="1" dirty="0">
                <a:latin typeface="Cambria"/>
                <a:ea typeface="Cambria"/>
              </a:rPr>
              <a:t>1980 году</a:t>
            </a:r>
            <a:endParaRPr lang="ru-RU" sz="1800" b="1"/>
          </a:p>
          <a:p>
            <a:pPr marL="0" indent="0">
              <a:buNone/>
            </a:pPr>
            <a:r>
              <a:rPr lang="ru-RU" sz="1800" dirty="0">
                <a:latin typeface="Times New Roman"/>
                <a:ea typeface="Cambria"/>
                <a:cs typeface="Times New Roman"/>
              </a:rPr>
              <a:t>После завершения основной миссии «Вояджер – 1» продолжил полёт в межзвёздное пространство. В 1990 году аппарат начал новую фазу – «Межзвёздная миссия», цель которой – изучение </a:t>
            </a:r>
            <a:r>
              <a:rPr lang="ru-RU" sz="1800" dirty="0" err="1">
                <a:latin typeface="Times New Roman"/>
                <a:ea typeface="Cambria"/>
                <a:cs typeface="Times New Roman"/>
              </a:rPr>
              <a:t>гелиопаузы</a:t>
            </a:r>
            <a:r>
              <a:rPr lang="ru-RU" sz="1800" dirty="0">
                <a:latin typeface="Times New Roman"/>
                <a:ea typeface="Cambria"/>
                <a:cs typeface="Times New Roman"/>
              </a:rPr>
              <a:t> и среды за пределами Солнечной системы.</a:t>
            </a:r>
            <a:endParaRPr lang="ru-RU" sz="1600" dirty="0">
              <a:latin typeface="Aptos" panose="020B0004020202020204"/>
              <a:ea typeface="Cambria"/>
              <a:cs typeface="Times New Roman"/>
            </a:endParaRPr>
          </a:p>
          <a:p>
            <a:pPr marL="0" indent="0">
              <a:buNone/>
            </a:pPr>
            <a:r>
              <a:rPr lang="ru-RU" sz="1800" dirty="0">
                <a:latin typeface="Times New Roman"/>
                <a:ea typeface="Cambria"/>
                <a:cs typeface="Times New Roman"/>
              </a:rPr>
              <a:t>Аппарат стал первым, передавшим изображения дальних спутников и детализированные данные об атмосферах Юпитера и Сатурна. «Вояджер – 1» передаёт данные до сих пор, находясь на расстоянии более 20 миллиардов километров от Земли.</a:t>
            </a:r>
            <a:endParaRPr lang="ru-RU" sz="1800"/>
          </a:p>
          <a:p>
            <a:pPr marL="0" indent="0">
              <a:buNone/>
            </a:pPr>
            <a:br>
              <a:rPr lang="en-US" dirty="0"/>
            </a:br>
            <a:endParaRPr lang="en-US" sz="1800"/>
          </a:p>
          <a:p>
            <a:endParaRPr lang="ru-RU" sz="1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5434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 descr="Picture background">
            <a:extLst>
              <a:ext uri="{FF2B5EF4-FFF2-40B4-BE49-F238E27FC236}">
                <a16:creationId xmlns:a16="http://schemas.microsoft.com/office/drawing/2014/main" id="{BB0F67B0-23FE-F17D-145E-5536BCAC29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1769" y="-30413"/>
            <a:ext cx="9285209" cy="6962371"/>
          </a:xfrm>
          <a:prstGeom prst="rect">
            <a:avLst/>
          </a:prstGeom>
        </p:spPr>
      </p:pic>
      <p:pic>
        <p:nvPicPr>
          <p:cNvPr id="8" name="Рисунок 7" descr="Picture background">
            <a:extLst>
              <a:ext uri="{FF2B5EF4-FFF2-40B4-BE49-F238E27FC236}">
                <a16:creationId xmlns:a16="http://schemas.microsoft.com/office/drawing/2014/main" id="{B3DBEDDA-B0E7-6620-7912-74BF9D0B6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0420" y="-3941"/>
            <a:ext cx="9147628" cy="6859208"/>
          </a:xfrm>
          <a:prstGeom prst="rect">
            <a:avLst/>
          </a:prstGeom>
        </p:spPr>
      </p:pic>
      <p:pic>
        <p:nvPicPr>
          <p:cNvPr id="7" name="Рисунок 6" descr="Picture background">
            <a:extLst>
              <a:ext uri="{FF2B5EF4-FFF2-40B4-BE49-F238E27FC236}">
                <a16:creationId xmlns:a16="http://schemas.microsoft.com/office/drawing/2014/main" id="{26430773-03F0-73C8-3056-14E5859AD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/>
                    </a14:imgEffect>
                  </a14:imgLayer>
                </a14:imgProps>
              </a:ext>
            </a:extLst>
          </a:blip>
          <a:srcRect l="-860" t="1" r="27193" b="-2"/>
          <a:stretch/>
        </p:blipFill>
        <p:spPr>
          <a:xfrm>
            <a:off x="5450114" y="-655"/>
            <a:ext cx="6833773" cy="6955958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54CC0B8A-BFF6-FB54-9F2C-FC3EB1A53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819" y="265339"/>
            <a:ext cx="10612362" cy="632890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ru-RU" sz="2000" b="1" dirty="0">
                <a:latin typeface="Times New Roman"/>
                <a:ea typeface="Cambria"/>
                <a:cs typeface="Times New Roman"/>
              </a:rPr>
              <a:t>Характеристики Voyager-1</a:t>
            </a:r>
          </a:p>
          <a:p>
            <a:pPr algn="just">
              <a:buFont typeface="Arial"/>
            </a:pPr>
            <a:r>
              <a:rPr lang="ru-RU" sz="1600" dirty="0">
                <a:latin typeface="Times New Roman"/>
                <a:ea typeface="Cambria"/>
                <a:cs typeface="Times New Roman"/>
              </a:rPr>
              <a:t>Общая масса: 798 кг.</a:t>
            </a:r>
            <a:endParaRPr lang="ru-RU" sz="1600"/>
          </a:p>
          <a:p>
            <a:pPr algn="just">
              <a:buFont typeface="Arial"/>
              <a:buChar char="•"/>
            </a:pPr>
            <a:r>
              <a:rPr lang="ru-RU" sz="1600" dirty="0">
                <a:latin typeface="Times New Roman"/>
                <a:ea typeface="Cambria"/>
                <a:cs typeface="Times New Roman"/>
              </a:rPr>
              <a:t>Масса полезной нагрузки: 86 кг.</a:t>
            </a:r>
            <a:endParaRPr lang="ru-RU" sz="1600"/>
          </a:p>
          <a:p>
            <a:pPr algn="just">
              <a:buFont typeface="Arial"/>
              <a:buChar char="•"/>
            </a:pPr>
            <a:r>
              <a:rPr lang="ru-RU" sz="1600" dirty="0">
                <a:latin typeface="Times New Roman"/>
                <a:ea typeface="Cambria"/>
                <a:cs typeface="Times New Roman"/>
              </a:rPr>
              <a:t>Запас гидразина – 104 кг.</a:t>
            </a:r>
            <a:endParaRPr lang="ru-RU" sz="1600"/>
          </a:p>
          <a:p>
            <a:pPr algn="just">
              <a:buFont typeface="Arial"/>
              <a:buChar char="•"/>
            </a:pPr>
            <a:r>
              <a:rPr lang="ru-RU" sz="1600" dirty="0">
                <a:latin typeface="Cambria"/>
                <a:ea typeface="Cambria"/>
                <a:cs typeface="Times New Roman"/>
              </a:rPr>
              <a:t>Длина АМС: 2.5 м</a:t>
            </a:r>
            <a:endParaRPr lang="ru-RU" sz="1600"/>
          </a:p>
          <a:p>
            <a:pPr algn="just">
              <a:buFont typeface="Arial"/>
              <a:buChar char="•"/>
            </a:pPr>
            <a:r>
              <a:rPr lang="ru-RU" sz="1600" dirty="0">
                <a:latin typeface="Cambria"/>
                <a:ea typeface="Cambria"/>
                <a:cs typeface="Times New Roman"/>
              </a:rPr>
              <a:t>Герметичный корпус имеет форму 10-гранной призмы (высота – 0.5 м, поперечник – 1.8 м).</a:t>
            </a:r>
            <a:endParaRPr lang="ru-RU" sz="1600" dirty="0">
              <a:latin typeface="Aptos" panose="020B0004020202020204"/>
              <a:ea typeface="Cambria"/>
              <a:cs typeface="Times New Roman"/>
            </a:endParaRPr>
          </a:p>
          <a:p>
            <a:pPr algn="just">
              <a:buFont typeface="Arial"/>
              <a:buChar char="•"/>
            </a:pPr>
            <a:endParaRPr lang="ru-RU" sz="1600" dirty="0">
              <a:latin typeface="Cambria"/>
              <a:ea typeface="Cambria"/>
              <a:cs typeface="Times New Roman"/>
            </a:endParaRPr>
          </a:p>
          <a:p>
            <a:pPr algn="just">
              <a:buNone/>
            </a:pPr>
            <a:r>
              <a:rPr lang="ru-RU" sz="2000" b="1" dirty="0">
                <a:latin typeface="Times New Roman"/>
                <a:cs typeface="Times New Roman"/>
              </a:rPr>
              <a:t>Характеристики ракеты-носителя Titan IIIE:</a:t>
            </a:r>
            <a:endParaRPr lang="ru-RU" sz="2000"/>
          </a:p>
          <a:p>
            <a:pPr algn="just">
              <a:buFont typeface="Arial"/>
              <a:buChar char="•"/>
            </a:pPr>
            <a:r>
              <a:rPr lang="ru-RU" sz="1600" b="1" dirty="0">
                <a:latin typeface="Times New Roman"/>
                <a:cs typeface="Times New Roman"/>
              </a:rPr>
              <a:t>Тип:</a:t>
            </a:r>
            <a:r>
              <a:rPr lang="ru-RU" sz="1600" dirty="0">
                <a:latin typeface="Times New Roman"/>
                <a:cs typeface="Times New Roman"/>
              </a:rPr>
              <a:t> Многоступенчатая ракета.</a:t>
            </a:r>
            <a:endParaRPr lang="ru-RU" sz="1600"/>
          </a:p>
          <a:p>
            <a:pPr algn="just">
              <a:buFont typeface="Arial"/>
              <a:buChar char="•"/>
            </a:pPr>
            <a:r>
              <a:rPr lang="ru-RU" sz="1600" b="1" dirty="0">
                <a:latin typeface="Times New Roman"/>
                <a:cs typeface="Times New Roman"/>
              </a:rPr>
              <a:t>Количество ступеней:</a:t>
            </a:r>
            <a:r>
              <a:rPr lang="ru-RU" sz="1600" dirty="0">
                <a:latin typeface="Times New Roman"/>
                <a:cs typeface="Times New Roman"/>
              </a:rPr>
              <a:t> 3 (включая разгонный блок </a:t>
            </a:r>
            <a:r>
              <a:rPr lang="ru-RU" sz="1600" dirty="0" err="1">
                <a:latin typeface="Times New Roman"/>
                <a:cs typeface="Times New Roman"/>
              </a:rPr>
              <a:t>Centaur</a:t>
            </a:r>
            <a:r>
              <a:rPr lang="ru-RU" sz="1600" dirty="0">
                <a:latin typeface="Times New Roman"/>
                <a:cs typeface="Times New Roman"/>
              </a:rPr>
              <a:t>).</a:t>
            </a:r>
            <a:endParaRPr lang="ru-RU" sz="1600"/>
          </a:p>
          <a:p>
            <a:pPr algn="just">
              <a:buFont typeface="Arial"/>
              <a:buChar char="•"/>
            </a:pPr>
            <a:r>
              <a:rPr lang="ru-RU" sz="1600" b="1" dirty="0">
                <a:latin typeface="Times New Roman"/>
                <a:cs typeface="Times New Roman"/>
              </a:rPr>
              <a:t>Высота:</a:t>
            </a:r>
            <a:r>
              <a:rPr lang="ru-RU" sz="1600" dirty="0">
                <a:latin typeface="Times New Roman"/>
                <a:cs typeface="Times New Roman"/>
              </a:rPr>
              <a:t> около 48,5 м.</a:t>
            </a:r>
            <a:endParaRPr lang="ru-RU" sz="1600"/>
          </a:p>
          <a:p>
            <a:pPr algn="just">
              <a:buFont typeface="Arial"/>
              <a:buChar char="•"/>
            </a:pPr>
            <a:r>
              <a:rPr lang="ru-RU" sz="1600" b="1" dirty="0">
                <a:latin typeface="Times New Roman"/>
                <a:cs typeface="Times New Roman"/>
              </a:rPr>
              <a:t>Диаметр:</a:t>
            </a:r>
            <a:r>
              <a:rPr lang="ru-RU" sz="1600" dirty="0">
                <a:latin typeface="Times New Roman"/>
                <a:cs typeface="Times New Roman"/>
              </a:rPr>
              <a:t> 3,05 м (основной корпус).</a:t>
            </a:r>
            <a:endParaRPr lang="ru-RU" sz="1600"/>
          </a:p>
          <a:p>
            <a:pPr algn="just">
              <a:buFont typeface="Arial"/>
              <a:buChar char="•"/>
            </a:pPr>
            <a:r>
              <a:rPr lang="ru-RU" sz="1600" b="1" dirty="0">
                <a:latin typeface="Times New Roman"/>
                <a:cs typeface="Times New Roman"/>
              </a:rPr>
              <a:t>Масса при старте:</a:t>
            </a:r>
            <a:r>
              <a:rPr lang="ru-RU" sz="1600" dirty="0">
                <a:latin typeface="Times New Roman"/>
                <a:cs typeface="Times New Roman"/>
              </a:rPr>
              <a:t> около 692 тонн.</a:t>
            </a:r>
            <a:endParaRPr lang="ru-RU" sz="1600"/>
          </a:p>
          <a:p>
            <a:pPr algn="just">
              <a:buFont typeface="Arial"/>
              <a:buChar char="•"/>
            </a:pPr>
            <a:r>
              <a:rPr lang="ru-RU" sz="1600" b="1" dirty="0">
                <a:latin typeface="Times New Roman"/>
                <a:cs typeface="Times New Roman"/>
              </a:rPr>
              <a:t>Топливо:</a:t>
            </a:r>
            <a:r>
              <a:rPr lang="ru-RU" sz="1600" dirty="0">
                <a:latin typeface="Times New Roman"/>
                <a:cs typeface="Times New Roman"/>
              </a:rPr>
              <a:t> </a:t>
            </a:r>
            <a:endParaRPr lang="ru-RU" sz="1600"/>
          </a:p>
          <a:p>
            <a:pPr marL="1028700" lvl="1" indent="-342900" algn="just">
              <a:buAutoNum type="arabicPeriod"/>
            </a:pPr>
            <a:r>
              <a:rPr lang="ru-RU" sz="1600" dirty="0">
                <a:latin typeface="Times New Roman"/>
                <a:cs typeface="Times New Roman"/>
              </a:rPr>
              <a:t>Для первой и второй ступеней: твердотопливные ускорители и жидкий кислород с керосином.</a:t>
            </a:r>
            <a:endParaRPr lang="ru-RU" sz="1600"/>
          </a:p>
          <a:p>
            <a:pPr marL="1028700" lvl="1" indent="-342900" algn="just">
              <a:buAutoNum type="arabicPeriod"/>
            </a:pPr>
            <a:r>
              <a:rPr lang="ru-RU" sz="1600" dirty="0">
                <a:latin typeface="Times New Roman"/>
                <a:cs typeface="Times New Roman"/>
              </a:rPr>
              <a:t>Для разгонного блока </a:t>
            </a:r>
            <a:r>
              <a:rPr lang="ru-RU" sz="1600" err="1">
                <a:latin typeface="Times New Roman"/>
                <a:cs typeface="Times New Roman"/>
              </a:rPr>
              <a:t>Centaur</a:t>
            </a:r>
            <a:r>
              <a:rPr lang="ru-RU" sz="1600" dirty="0">
                <a:latin typeface="Times New Roman"/>
                <a:cs typeface="Times New Roman"/>
              </a:rPr>
              <a:t>: жидкий водород (LH2) и жидкий кислород (LOX).</a:t>
            </a:r>
            <a:endParaRPr lang="ru-RU" sz="1600"/>
          </a:p>
          <a:p>
            <a:pPr algn="just">
              <a:buFont typeface="Arial"/>
              <a:buChar char="•"/>
            </a:pPr>
            <a:r>
              <a:rPr lang="ru-RU" sz="1600" b="1" dirty="0">
                <a:latin typeface="Times New Roman"/>
                <a:cs typeface="Times New Roman"/>
              </a:rPr>
              <a:t>Тяга первой ступени:</a:t>
            </a:r>
            <a:r>
              <a:rPr lang="ru-RU" sz="1600" dirty="0">
                <a:latin typeface="Times New Roman"/>
                <a:cs typeface="Times New Roman"/>
              </a:rPr>
              <a:t> около 2 500 </a:t>
            </a:r>
            <a:r>
              <a:rPr lang="ru-RU" sz="1600" err="1">
                <a:latin typeface="Times New Roman"/>
                <a:cs typeface="Times New Roman"/>
              </a:rPr>
              <a:t>кН.</a:t>
            </a:r>
            <a:endParaRPr lang="ru-RU" sz="1600"/>
          </a:p>
          <a:p>
            <a:pPr algn="just">
              <a:buFont typeface="Arial"/>
              <a:buChar char="•"/>
            </a:pPr>
            <a:r>
              <a:rPr lang="ru-RU" sz="1600" b="1" dirty="0">
                <a:latin typeface="Times New Roman"/>
                <a:cs typeface="Times New Roman"/>
              </a:rPr>
              <a:t>Полезная нагрузка:</a:t>
            </a:r>
            <a:r>
              <a:rPr lang="ru-RU" sz="1600" dirty="0">
                <a:latin typeface="Times New Roman"/>
                <a:cs typeface="Times New Roman"/>
              </a:rPr>
              <a:t> до 3 530 кг на межпланетные траектории.</a:t>
            </a:r>
            <a:endParaRPr lang="ru-RU" sz="1600"/>
          </a:p>
          <a:p>
            <a:pPr marL="0" indent="0" algn="just">
              <a:buNone/>
            </a:pPr>
            <a:endParaRPr lang="ru-RU" sz="16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5967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7B24DD-A213-9495-AD01-A58410DE7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10287"/>
            <a:ext cx="5334197" cy="1708242"/>
          </a:xfrm>
        </p:spPr>
        <p:txBody>
          <a:bodyPr anchor="ctr">
            <a:normAutofit/>
          </a:bodyPr>
          <a:lstStyle/>
          <a:p>
            <a:r>
              <a:rPr lang="ru-RU" sz="3700" b="1">
                <a:latin typeface="Times New Roman"/>
                <a:cs typeface="Times New Roman"/>
              </a:rPr>
              <a:t>Этапы работы ракеты-носителя Titan IIIE:</a:t>
            </a:r>
            <a:endParaRPr lang="ru-RU" sz="3700">
              <a:latin typeface="Times New Roman"/>
              <a:cs typeface="Times New Roman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CC0B8A-BFF6-FB54-9F2C-FC3EB1A53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15366"/>
            <a:ext cx="5775674" cy="49299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ru-RU" sz="1600" b="1">
                <a:latin typeface="Times New Roman"/>
                <a:ea typeface="Cambria"/>
                <a:cs typeface="Times New Roman"/>
              </a:rPr>
              <a:t>Первая ступень:</a:t>
            </a:r>
            <a:endParaRPr lang="ru-RU" sz="1600">
              <a:latin typeface="Aptos" panose="020B0004020202020204"/>
              <a:cs typeface="Times New Roman"/>
            </a:endParaRPr>
          </a:p>
          <a:p>
            <a:pPr marL="285750" indent="-285750"/>
            <a:r>
              <a:rPr lang="ru-RU" sz="1600" dirty="0">
                <a:latin typeface="Times New Roman"/>
                <a:cs typeface="Times New Roman"/>
              </a:rPr>
              <a:t>Оснащена двумя боковыми твердотопливными </a:t>
            </a:r>
            <a:r>
              <a:rPr lang="ru-RU" sz="1600">
                <a:latin typeface="Times New Roman"/>
                <a:cs typeface="Times New Roman"/>
              </a:rPr>
              <a:t>ускорителями.</a:t>
            </a:r>
            <a:endParaRPr lang="ru-RU" sz="1600">
              <a:latin typeface="Aptos" panose="020B0004020202020204"/>
              <a:cs typeface="Times New Roman"/>
            </a:endParaRPr>
          </a:p>
          <a:p>
            <a:pPr marL="285750" indent="-285750"/>
            <a:r>
              <a:rPr lang="ru-RU" sz="1600">
                <a:latin typeface="Times New Roman"/>
                <a:cs typeface="Times New Roman"/>
              </a:rPr>
              <a:t>Основная задача — обеспечить начальный </a:t>
            </a:r>
            <a:r>
              <a:rPr lang="ru-RU" sz="1600" dirty="0">
                <a:latin typeface="Times New Roman"/>
                <a:cs typeface="Times New Roman"/>
              </a:rPr>
              <a:t>подъём </a:t>
            </a:r>
            <a:r>
              <a:rPr lang="ru-RU" sz="1600" dirty="0">
                <a:latin typeface="Times New Roman"/>
                <a:ea typeface="Cambria"/>
                <a:cs typeface="Times New Roman"/>
              </a:rPr>
              <a:t>ракеты </a:t>
            </a:r>
            <a:r>
              <a:rPr lang="ru-RU" sz="1600" dirty="0">
                <a:latin typeface="Times New Roman"/>
                <a:cs typeface="Times New Roman"/>
              </a:rPr>
              <a:t>и разгон до нужной скорости.</a:t>
            </a:r>
            <a:endParaRPr lang="ru-RU" sz="1600"/>
          </a:p>
          <a:p>
            <a:pPr marL="0" indent="0">
              <a:buNone/>
            </a:pPr>
            <a:r>
              <a:rPr lang="ru-RU" sz="1600" b="1" dirty="0">
                <a:latin typeface="Times New Roman"/>
                <a:cs typeface="Times New Roman"/>
              </a:rPr>
              <a:t>Вторая ступень:</a:t>
            </a:r>
            <a:endParaRPr lang="ru-RU" sz="1600" dirty="0">
              <a:latin typeface="Aptos" panose="020B0004020202020204"/>
              <a:ea typeface="Cambria"/>
              <a:cs typeface="Times New Roman"/>
            </a:endParaRPr>
          </a:p>
          <a:p>
            <a:pPr marL="285750" indent="-285750"/>
            <a:r>
              <a:rPr lang="ru-RU" sz="1600">
                <a:latin typeface="Times New Roman"/>
                <a:ea typeface="Cambria"/>
                <a:cs typeface="Times New Roman"/>
              </a:rPr>
              <a:t>Использует жидкое топливо для продолжения разгона.</a:t>
            </a:r>
            <a:endParaRPr lang="ru-RU" sz="1600">
              <a:latin typeface="Aptos" panose="020B0004020202020204"/>
              <a:ea typeface="Cambria"/>
              <a:cs typeface="Times New Roman"/>
            </a:endParaRPr>
          </a:p>
          <a:p>
            <a:pPr marL="285750" indent="-285750"/>
            <a:r>
              <a:rPr lang="ru-RU" sz="1600">
                <a:latin typeface="Times New Roman"/>
                <a:ea typeface="Cambria"/>
                <a:cs typeface="Times New Roman"/>
              </a:rPr>
              <a:t>Обеспечивает выход на околоземную орбиту.</a:t>
            </a:r>
            <a:endParaRPr lang="ru-RU" sz="1600"/>
          </a:p>
          <a:p>
            <a:pPr marL="0" indent="0">
              <a:buNone/>
            </a:pPr>
            <a:r>
              <a:rPr lang="ru-RU" sz="1600" b="1" dirty="0">
                <a:latin typeface="Times New Roman"/>
                <a:ea typeface="Cambria"/>
                <a:cs typeface="Times New Roman"/>
              </a:rPr>
              <a:t>Третья ступень (разгонный блок </a:t>
            </a:r>
            <a:r>
              <a:rPr lang="ru-RU" sz="1600" b="1" dirty="0" err="1">
                <a:latin typeface="Times New Roman"/>
                <a:ea typeface="Cambria"/>
                <a:cs typeface="Times New Roman"/>
              </a:rPr>
              <a:t>Centaur</a:t>
            </a:r>
            <a:r>
              <a:rPr lang="ru-RU" sz="1600" b="1" dirty="0">
                <a:latin typeface="Times New Roman"/>
                <a:ea typeface="Cambria"/>
                <a:cs typeface="Times New Roman"/>
              </a:rPr>
              <a:t>):</a:t>
            </a:r>
            <a:endParaRPr lang="ru-RU" sz="1600" dirty="0">
              <a:latin typeface="Aptos" panose="020B0004020202020204"/>
              <a:ea typeface="Cambria"/>
              <a:cs typeface="Times New Roman"/>
            </a:endParaRPr>
          </a:p>
          <a:p>
            <a:pPr marL="285750" indent="-285750"/>
            <a:r>
              <a:rPr lang="ru-RU" sz="1600" dirty="0">
                <a:latin typeface="Times New Roman"/>
                <a:ea typeface="Cambria"/>
                <a:cs typeface="Times New Roman"/>
              </a:rPr>
              <a:t>Является ключевым элементом для достижения </a:t>
            </a:r>
            <a:r>
              <a:rPr lang="ru-RU" sz="1600">
                <a:latin typeface="Times New Roman"/>
                <a:ea typeface="Cambria"/>
                <a:cs typeface="Times New Roman"/>
              </a:rPr>
              <a:t>межпланетной траектории.</a:t>
            </a:r>
            <a:endParaRPr lang="ru-RU" sz="1600">
              <a:latin typeface="Aptos" panose="020B0004020202020204"/>
              <a:ea typeface="Cambria"/>
              <a:cs typeface="Times New Roman"/>
            </a:endParaRPr>
          </a:p>
          <a:p>
            <a:pPr marL="285750" indent="-285750"/>
            <a:r>
              <a:rPr lang="ru-RU" sz="1600" dirty="0">
                <a:latin typeface="Times New Roman"/>
                <a:ea typeface="Cambria"/>
                <a:cs typeface="Times New Roman"/>
              </a:rPr>
              <a:t>Обеспечивает финальный разгон для выхода аппарата на </a:t>
            </a:r>
            <a:r>
              <a:rPr lang="ru-RU" sz="1600">
                <a:latin typeface="Times New Roman"/>
                <a:ea typeface="Cambria"/>
                <a:cs typeface="Times New Roman"/>
              </a:rPr>
              <a:t>путь к Юпитеру и Сатурну.</a:t>
            </a:r>
            <a:endParaRPr lang="ru-RU" sz="1600">
              <a:latin typeface="Aptos" panose="020B0004020202020204"/>
              <a:ea typeface="Cambria"/>
              <a:cs typeface="Times New Roman"/>
            </a:endParaRPr>
          </a:p>
          <a:p>
            <a:pPr marL="285750" indent="-285750"/>
            <a:r>
              <a:rPr lang="ru-RU" sz="1600">
                <a:latin typeface="Times New Roman"/>
                <a:ea typeface="Cambria"/>
                <a:cs typeface="Times New Roman"/>
              </a:rPr>
              <a:t>Использует высокоэффективное топливо (LH2 и </a:t>
            </a:r>
            <a:r>
              <a:rPr lang="ru-RU" sz="1600" dirty="0">
                <a:latin typeface="Times New Roman"/>
                <a:ea typeface="Cambria"/>
                <a:cs typeface="Times New Roman"/>
              </a:rPr>
              <a:t>LOX), что</a:t>
            </a:r>
            <a:r>
              <a:rPr lang="ru-RU" sz="1600" dirty="0">
                <a:latin typeface="Times New Roman"/>
                <a:cs typeface="Times New Roman"/>
              </a:rPr>
              <a:t> делает его мощным </a:t>
            </a:r>
            <a:r>
              <a:rPr lang="ru-RU" sz="1600" dirty="0">
                <a:latin typeface="Times New Roman"/>
                <a:ea typeface="Cambria"/>
                <a:cs typeface="Times New Roman"/>
              </a:rPr>
              <a:t>и надёжным для дальних миссий.</a:t>
            </a:r>
            <a:endParaRPr lang="ru-RU" sz="1600"/>
          </a:p>
          <a:p>
            <a:pPr marL="0" indent="0">
              <a:buNone/>
            </a:pPr>
            <a:endParaRPr lang="ru-RU" sz="1600" b="1" dirty="0">
              <a:latin typeface="Times New Roman"/>
              <a:cs typeface="Times New Roman"/>
            </a:endParaRPr>
          </a:p>
        </p:txBody>
      </p:sp>
      <p:pic>
        <p:nvPicPr>
          <p:cNvPr id="5" name="Рисунок 4" descr="Изображение выглядит как транспорт, ракета, Космический шатл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id="{BCD176C4-4575-DEC8-C218-1130F8FF86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3102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425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C36320-D267-F84C-8396-4B3281102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Times New Roman"/>
                <a:cs typeface="Times New Roman"/>
              </a:rPr>
              <a:t>Физическая модель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A8DE30-31FE-84F9-B954-572CE2C4AF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1800" dirty="0">
                <a:latin typeface="Times New Roman"/>
                <a:cs typeface="Times New Roman"/>
              </a:rPr>
              <a:t>Объединив все уравнения и спроецировав на оси </a:t>
            </a:r>
            <a:r>
              <a:rPr lang="ru-RU" sz="1800" err="1">
                <a:latin typeface="Times New Roman"/>
                <a:cs typeface="Times New Roman"/>
              </a:rPr>
              <a:t>Ox</a:t>
            </a:r>
            <a:r>
              <a:rPr lang="ru-RU" sz="1800" dirty="0">
                <a:latin typeface="Times New Roman"/>
                <a:cs typeface="Times New Roman"/>
              </a:rPr>
              <a:t> и Oy, получаем две системы </a:t>
            </a:r>
            <a:r>
              <a:rPr lang="ru-RU" sz="1800" err="1">
                <a:latin typeface="Times New Roman"/>
                <a:cs typeface="Times New Roman"/>
              </a:rPr>
              <a:t>диффиренциальных</a:t>
            </a:r>
            <a:r>
              <a:rPr lang="ru-RU" sz="1800" dirty="0">
                <a:latin typeface="Times New Roman"/>
                <a:cs typeface="Times New Roman"/>
              </a:rPr>
              <a:t> уравнений для каждого этапа</a:t>
            </a:r>
            <a:endParaRPr lang="ru-RU" sz="1800" dirty="0"/>
          </a:p>
        </p:txBody>
      </p:sp>
      <p:pic>
        <p:nvPicPr>
          <p:cNvPr id="6" name="Объект 6" descr="Изображение выглядит как текст, Шрифт, рукописный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57FD4984-006F-DAD1-E7B0-80A3BBD11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541" y="1696365"/>
            <a:ext cx="515907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21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BD092D-0ECA-939C-CF85-88909D775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829" y="357867"/>
            <a:ext cx="10515600" cy="1325563"/>
          </a:xfrm>
        </p:spPr>
        <p:txBody>
          <a:bodyPr/>
          <a:lstStyle/>
          <a:p>
            <a:r>
              <a:rPr lang="ru-RU" b="1" dirty="0">
                <a:latin typeface="Times New Roman"/>
                <a:cs typeface="Times New Roman"/>
              </a:rPr>
              <a:t>Математическая модель</a:t>
            </a:r>
          </a:p>
        </p:txBody>
      </p:sp>
      <p:pic>
        <p:nvPicPr>
          <p:cNvPr id="5" name="Объект 4" descr="Изображение выглядит как текст, Шрифт, снимок экрана, рукописный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3E626DF-184E-75A9-F329-81125B5A95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86760" y="1687358"/>
            <a:ext cx="5765563" cy="4350947"/>
          </a:xfrm>
          <a:ln>
            <a:solidFill>
              <a:schemeClr val="bg1"/>
            </a:solidFill>
          </a:ln>
        </p:spPr>
      </p:pic>
      <p:pic>
        <p:nvPicPr>
          <p:cNvPr id="6" name="Рисунок 5" descr="Изображение выглядит как текст, снимок экрана, Шрифт, алгебра&#10;&#10;Автоматически созданное описание">
            <a:extLst>
              <a:ext uri="{FF2B5EF4-FFF2-40B4-BE49-F238E27FC236}">
                <a16:creationId xmlns:a16="http://schemas.microsoft.com/office/drawing/2014/main" id="{EEEEFB53-00B6-32DA-F028-B687F1547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84" y="1687216"/>
            <a:ext cx="4931903" cy="23156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8D5F75-8124-6D40-8799-7929EBB0DC74}"/>
              </a:ext>
            </a:extLst>
          </p:cNvPr>
          <p:cNvSpPr txBox="1"/>
          <p:nvPr/>
        </p:nvSpPr>
        <p:spPr>
          <a:xfrm>
            <a:off x="460829" y="4071257"/>
            <a:ext cx="493243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600" err="1">
                <a:latin typeface="Times New Roman"/>
                <a:cs typeface="Times New Roman"/>
              </a:rPr>
              <a:t>Итоговые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err="1">
                <a:latin typeface="Times New Roman"/>
                <a:cs typeface="Times New Roman"/>
              </a:rPr>
              <a:t>системы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err="1">
                <a:latin typeface="Times New Roman"/>
                <a:cs typeface="Times New Roman"/>
              </a:rPr>
              <a:t>дифференциальных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err="1">
                <a:latin typeface="Times New Roman"/>
                <a:cs typeface="Times New Roman"/>
              </a:rPr>
              <a:t>уравнений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err="1">
                <a:latin typeface="Times New Roman"/>
                <a:cs typeface="Times New Roman"/>
              </a:rPr>
              <a:t>для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err="1">
                <a:latin typeface="Times New Roman"/>
                <a:cs typeface="Times New Roman"/>
              </a:rPr>
              <a:t>двух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err="1">
                <a:latin typeface="Times New Roman"/>
                <a:cs typeface="Times New Roman"/>
              </a:rPr>
              <a:t>этапов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err="1">
                <a:latin typeface="Times New Roman"/>
                <a:cs typeface="Times New Roman"/>
              </a:rPr>
              <a:t>полёта</a:t>
            </a:r>
            <a:r>
              <a:rPr lang="en-US" sz="1600" dirty="0">
                <a:latin typeface="Times New Roman"/>
                <a:cs typeface="Times New Roman"/>
              </a:rPr>
              <a:t>, </a:t>
            </a:r>
            <a:r>
              <a:rPr lang="en-US" sz="1600" err="1">
                <a:latin typeface="Times New Roman"/>
                <a:cs typeface="Times New Roman"/>
              </a:rPr>
              <a:t>приведённые</a:t>
            </a:r>
            <a:r>
              <a:rPr lang="en-US" sz="1600" dirty="0">
                <a:latin typeface="Times New Roman"/>
                <a:cs typeface="Times New Roman"/>
              </a:rPr>
              <a:t> к </a:t>
            </a:r>
            <a:r>
              <a:rPr lang="en-US" sz="1600" err="1">
                <a:latin typeface="Times New Roman"/>
                <a:cs typeface="Times New Roman"/>
              </a:rPr>
              <a:t>нормальной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err="1">
                <a:latin typeface="Times New Roman"/>
                <a:cs typeface="Times New Roman"/>
              </a:rPr>
              <a:t>форме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err="1">
                <a:latin typeface="Times New Roman"/>
                <a:cs typeface="Times New Roman"/>
              </a:rPr>
              <a:t>Коши</a:t>
            </a:r>
            <a:r>
              <a:rPr lang="en-US" sz="1600" dirty="0">
                <a:latin typeface="Times New Roman"/>
                <a:cs typeface="Times New Roman"/>
              </a:rPr>
              <a:t>, </a:t>
            </a:r>
            <a:r>
              <a:rPr lang="en-US" sz="1600" err="1">
                <a:latin typeface="Times New Roman"/>
                <a:cs typeface="Times New Roman"/>
              </a:rPr>
              <a:t>примут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err="1">
                <a:latin typeface="Times New Roman"/>
                <a:cs typeface="Times New Roman"/>
              </a:rPr>
              <a:t>вид</a:t>
            </a:r>
            <a:r>
              <a:rPr lang="en-US" sz="1600" dirty="0">
                <a:latin typeface="Times New Roman"/>
                <a:cs typeface="Times New Roman"/>
              </a:rPr>
              <a:t>: </a:t>
            </a:r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00B3ED0-1DB8-0996-3889-94713C60345E}"/>
              </a:ext>
            </a:extLst>
          </p:cNvPr>
          <p:cNvSpPr/>
          <p:nvPr/>
        </p:nvSpPr>
        <p:spPr>
          <a:xfrm>
            <a:off x="10498369" y="2448728"/>
            <a:ext cx="685644" cy="338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1E38048-3A8D-B02E-AB88-A82E2BAF8912}"/>
              </a:ext>
            </a:extLst>
          </p:cNvPr>
          <p:cNvSpPr/>
          <p:nvPr/>
        </p:nvSpPr>
        <p:spPr>
          <a:xfrm>
            <a:off x="10888671" y="4451881"/>
            <a:ext cx="685644" cy="338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0186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24A594-14B4-C46E-3AB7-A2667D716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Times New Roman"/>
                <a:cs typeface="Times New Roman"/>
              </a:rPr>
              <a:t>Моделирование в KSP</a:t>
            </a:r>
          </a:p>
        </p:txBody>
      </p:sp>
      <p:pic>
        <p:nvPicPr>
          <p:cNvPr id="10" name="Объект 9" descr="Изображение выглядит как космический корабль, 3D-моделирование, снимок экрана, ракета&#10;&#10;Автоматически созданное описание">
            <a:extLst>
              <a:ext uri="{FF2B5EF4-FFF2-40B4-BE49-F238E27FC236}">
                <a16:creationId xmlns:a16="http://schemas.microsoft.com/office/drawing/2014/main" id="{48EFF248-C5A2-5EAC-443D-C38A3C3F9ED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13065" t="-46" r="13254" b="-201"/>
          <a:stretch/>
        </p:blipFill>
        <p:spPr>
          <a:xfrm>
            <a:off x="8059365" y="2471"/>
            <a:ext cx="4135226" cy="6863154"/>
          </a:xfrm>
        </p:spPr>
      </p:pic>
      <p:sp>
        <p:nvSpPr>
          <p:cNvPr id="13" name="Объект 12">
            <a:extLst>
              <a:ext uri="{FF2B5EF4-FFF2-40B4-BE49-F238E27FC236}">
                <a16:creationId xmlns:a16="http://schemas.microsoft.com/office/drawing/2014/main" id="{8BEE691C-5DD5-A4D2-8884-E47FCDD923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7222" y="1690158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/>
              <a:t>1 Этап</a:t>
            </a:r>
          </a:p>
          <a:p>
            <a:r>
              <a:rPr lang="ru-RU" dirty="0"/>
              <a:t>Построение носителя</a:t>
            </a:r>
          </a:p>
          <a:p>
            <a:pPr marL="0" indent="0">
              <a:buNone/>
            </a:pPr>
            <a:r>
              <a:rPr lang="ru-RU"/>
              <a:t>2 Этап</a:t>
            </a:r>
          </a:p>
          <a:p>
            <a:r>
              <a:rPr lang="ru-RU" dirty="0"/>
              <a:t>Запуск</a:t>
            </a:r>
          </a:p>
        </p:txBody>
      </p:sp>
    </p:spTree>
    <p:extLst>
      <p:ext uri="{BB962C8B-B14F-4D97-AF65-F5344CB8AC3E}">
        <p14:creationId xmlns:p14="http://schemas.microsoft.com/office/powerpoint/2010/main" val="1767047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DFD189-2C52-2364-327B-9D866841F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7881"/>
            <a:ext cx="10515600" cy="1325563"/>
          </a:xfrm>
        </p:spPr>
        <p:txBody>
          <a:bodyPr/>
          <a:lstStyle/>
          <a:p>
            <a:r>
              <a:rPr lang="ru-RU" b="1" dirty="0">
                <a:latin typeface="Times New Roman"/>
                <a:cs typeface="Times New Roman"/>
              </a:rPr>
              <a:t>Сравнение графиков KSP и модели</a:t>
            </a:r>
          </a:p>
        </p:txBody>
      </p:sp>
      <p:pic>
        <p:nvPicPr>
          <p:cNvPr id="20" name="Рисунок 19" descr="Изображение выглядит как линия, текст, График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2135FE2C-83A7-CCFB-FA8E-1AB6BDB2F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11" y="1450445"/>
            <a:ext cx="9296400" cy="2466975"/>
          </a:xfrm>
          <a:prstGeom prst="rect">
            <a:avLst/>
          </a:prstGeom>
        </p:spPr>
      </p:pic>
      <p:pic>
        <p:nvPicPr>
          <p:cNvPr id="21" name="Рисунок 20" descr="Изображение выглядит как линия, График, диаграмма, скат&#10;&#10;Автоматически созданное описание">
            <a:extLst>
              <a:ext uri="{FF2B5EF4-FFF2-40B4-BE49-F238E27FC236}">
                <a16:creationId xmlns:a16="http://schemas.microsoft.com/office/drawing/2014/main" id="{CB5D13CC-5EAE-C497-81FF-D82D173EF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11" y="3829226"/>
            <a:ext cx="9759244" cy="2490258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652FE8C1-0605-3F89-DDAB-7432D38BE000}"/>
              </a:ext>
            </a:extLst>
          </p:cNvPr>
          <p:cNvSpPr/>
          <p:nvPr/>
        </p:nvSpPr>
        <p:spPr>
          <a:xfrm>
            <a:off x="10043316" y="3683457"/>
            <a:ext cx="598788" cy="2730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034838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723</Words>
  <Application>Microsoft Office PowerPoint</Application>
  <PresentationFormat>Широкоэкранный</PresentationFormat>
  <Paragraphs>73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Aptos</vt:lpstr>
      <vt:lpstr>Aptos Display</vt:lpstr>
      <vt:lpstr>Arial</vt:lpstr>
      <vt:lpstr>Cambria</vt:lpstr>
      <vt:lpstr>Times New Roman</vt:lpstr>
      <vt:lpstr>Тема Office</vt:lpstr>
      <vt:lpstr>Миссия Вояджер-1</vt:lpstr>
      <vt:lpstr>ВВЕДЕНИЕ</vt:lpstr>
      <vt:lpstr>Описание миссии</vt:lpstr>
      <vt:lpstr>Презентация PowerPoint</vt:lpstr>
      <vt:lpstr>Этапы работы ракеты-носителя Titan IIIE:</vt:lpstr>
      <vt:lpstr>Физическая модель</vt:lpstr>
      <vt:lpstr>Математическая модель</vt:lpstr>
      <vt:lpstr>Моделирование в KSP</vt:lpstr>
      <vt:lpstr>Сравнение графиков KSP и модели</vt:lpstr>
      <vt:lpstr>Сравнение графиков KSP и модели</vt:lpstr>
      <vt:lpstr>Итоги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tamir baldynov</dc:creator>
  <cp:lastModifiedBy>tamir baldynov</cp:lastModifiedBy>
  <cp:revision>494</cp:revision>
  <dcterms:created xsi:type="dcterms:W3CDTF">2024-12-24T16:38:34Z</dcterms:created>
  <dcterms:modified xsi:type="dcterms:W3CDTF">2024-12-25T10:41:51Z</dcterms:modified>
</cp:coreProperties>
</file>